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7" r:id="rId5"/>
    <p:sldId id="270" r:id="rId6"/>
    <p:sldId id="276" r:id="rId7"/>
    <p:sldId id="274" r:id="rId8"/>
    <p:sldId id="271" r:id="rId9"/>
    <p:sldId id="264" r:id="rId10"/>
    <p:sldId id="266" r:id="rId11"/>
    <p:sldId id="265" r:id="rId12"/>
    <p:sldId id="275" r:id="rId13"/>
    <p:sldId id="268" r:id="rId14"/>
    <p:sldId id="273" r:id="rId15"/>
    <p:sldId id="269" r:id="rId16"/>
    <p:sldId id="272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A5"/>
    <a:srgbClr val="6E558D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osnova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mailto:info@teacherjournal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-osnova.ru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etodportal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etodportal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teacher.in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ewspaper-big@osvitaua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znu.edu.ua/bio-eco-chem-sci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september.ru/" TargetMode="External"/><Relationship Id="rId2" Type="http://schemas.openxmlformats.org/officeDocument/2006/relationships/hyperlink" Target="http://bio.1september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nbuv.gov.ua/e-journals/Apbeh/index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io@osnova.com.u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rok@osvita.u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doc/images/gallery/59/5934/12342341234-00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forum@osvita.ua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svitaua.com/shkilniy-svit/peredplata-gazety-zhurnaly/prirodnycho-matematichni-vydannya-2013.html#9022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ews@1veresnya.com.ua" TargetMode="External"/><Relationship Id="rId5" Type="http://schemas.openxmlformats.org/officeDocument/2006/relationships/hyperlink" Target="http://www.odnoklassniki.ru/dk?cmd=logExternal&amp;st.cmd=logExternal&amp;st.name=groupWebSite&amp;st.link=www.osvitaua.com&amp;tkn=4898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1september.ru/" TargetMode="External"/><Relationship Id="rId4" Type="http://schemas.openxmlformats.org/officeDocument/2006/relationships/hyperlink" Target="http://bio.1septembe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99992" y="4365104"/>
            <a:ext cx="4104456" cy="17281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Захарова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Ксенія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Миколаївна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біології</a:t>
            </a:r>
          </a:p>
          <a:p>
            <a:pPr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Вознесенської ЗШ </a:t>
            </a:r>
          </a:p>
          <a:p>
            <a:pPr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 – III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ступенів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836712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Висвітлення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творчих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здобутків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вчителів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біології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у </a:t>
            </a: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фахових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виданнях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Биология. Все для учител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810000" cy="1409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2204864"/>
            <a:ext cx="3298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b="1" dirty="0" smtClean="0"/>
              <a:t> на адрес </a:t>
            </a:r>
            <a:r>
              <a:rPr lang="uk-UA" b="1" dirty="0" err="1" smtClean="0"/>
              <a:t>avtor</a:t>
            </a:r>
            <a:r>
              <a:rPr lang="uk-UA" b="1" dirty="0" smtClean="0"/>
              <a:t>@e-</a:t>
            </a:r>
            <a:r>
              <a:rPr lang="uk-UA" b="1" dirty="0" err="1" smtClean="0"/>
              <a:t>osnova.ru</a:t>
            </a:r>
            <a:r>
              <a:rPr lang="uk-UA" b="1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636912"/>
            <a:ext cx="3744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b="1" dirty="0" smtClean="0"/>
              <a:t>125222 Москва, а/я 8, ИГ «Основа»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0" name="Picture 2" descr="Биология. Все для учител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861048"/>
            <a:ext cx="1428750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Учительський журнал on-</a:t>
            </a:r>
            <a:r>
              <a:rPr lang="uk-UA" sz="4000" b="1" dirty="0" err="1" smtClean="0"/>
              <a:t>line</a:t>
            </a:r>
            <a:endParaRPr lang="ru-RU" sz="4000" dirty="0"/>
          </a:p>
        </p:txBody>
      </p:sp>
      <p:pic>
        <p:nvPicPr>
          <p:cNvPr id="7" name="Picture 4" descr="http://nadya716.ucoz.ru/kartinki/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753897" cy="84658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3068960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u="sng" dirty="0" err="1" smtClean="0">
                <a:hlinkClick r:id="rId3"/>
              </a:rPr>
              <a:t>www.e-osnova.ru</a:t>
            </a:r>
            <a:endParaRPr lang="ru-RU" sz="2400" dirty="0" smtClean="0"/>
          </a:p>
          <a:p>
            <a:r>
              <a:rPr lang="ru-RU" sz="2400" dirty="0" err="1" smtClean="0"/>
              <a:t>e-mail</a:t>
            </a:r>
            <a:r>
              <a:rPr lang="ru-RU" sz="2400" dirty="0" smtClean="0"/>
              <a:t>: </a:t>
            </a:r>
            <a:r>
              <a:rPr lang="ru-RU" sz="2400" u="sng" dirty="0" err="1" smtClean="0">
                <a:hlinkClick r:id="rId4"/>
              </a:rPr>
              <a:t>info@teacherjournal.ru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2276872"/>
          <a:ext cx="6096000" cy="8229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47623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Поштова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адреса: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Учительський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журнал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он-лайн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ВГ «Основа»,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Плеханівська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66,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5, м.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Харків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61001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3968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Розміщуйте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</a:t>
            </a:r>
            <a:r>
              <a:rPr lang="ru-RU" b="1" dirty="0" smtClean="0"/>
              <a:t> </a:t>
            </a:r>
            <a:r>
              <a:rPr lang="ru-RU" b="1" dirty="0" err="1" smtClean="0"/>
              <a:t>самостійно</a:t>
            </a:r>
            <a:r>
              <a:rPr lang="ru-RU" b="1" dirty="0" smtClean="0"/>
              <a:t> на </a:t>
            </a:r>
            <a:r>
              <a:rPr lang="ru-RU" b="1" dirty="0" err="1" smtClean="0"/>
              <a:t>сайті</a:t>
            </a:r>
            <a:endParaRPr lang="ru-RU" dirty="0" smtClean="0"/>
          </a:p>
          <a:p>
            <a:r>
              <a:rPr lang="ru-RU" b="1" dirty="0" smtClean="0"/>
              <a:t>та </a:t>
            </a:r>
            <a:r>
              <a:rPr lang="ru-RU" b="1" dirty="0" err="1" smtClean="0"/>
              <a:t>замовляйте</a:t>
            </a:r>
            <a:r>
              <a:rPr lang="ru-RU" b="1" dirty="0" smtClean="0"/>
              <a:t> </a:t>
            </a:r>
            <a:r>
              <a:rPr lang="ru-RU" b="1" dirty="0" err="1" smtClean="0"/>
              <a:t>сертифікат</a:t>
            </a:r>
            <a:r>
              <a:rPr lang="ru-RU" b="1" dirty="0" smtClean="0"/>
              <a:t> про </a:t>
            </a:r>
            <a:r>
              <a:rPr lang="ru-RU" b="1" dirty="0" err="1" smtClean="0"/>
              <a:t>авторську</a:t>
            </a:r>
            <a:r>
              <a:rPr lang="ru-RU" b="1" dirty="0" smtClean="0"/>
              <a:t> </a:t>
            </a:r>
            <a:r>
              <a:rPr lang="ru-RU" b="1" dirty="0" err="1" smtClean="0"/>
              <a:t>розробку</a:t>
            </a:r>
            <a:r>
              <a:rPr lang="ru-RU" b="1" dirty="0" smtClean="0"/>
              <a:t>!</a:t>
            </a:r>
            <a:endParaRPr lang="ru-RU" dirty="0"/>
          </a:p>
        </p:txBody>
      </p:sp>
      <p:pic>
        <p:nvPicPr>
          <p:cNvPr id="5122" name="Picture 2" descr="http://teacherjournal.com.ua/images/cini.png"/>
          <p:cNvPicPr>
            <a:picLocks noChangeAspect="1" noChangeArrowheads="1"/>
          </p:cNvPicPr>
          <p:nvPr/>
        </p:nvPicPr>
        <p:blipFill>
          <a:blip r:embed="rId5" cstate="print"/>
          <a:srcRect l="42581" t="26768" r="42236" b="29722"/>
          <a:stretch>
            <a:fillRect/>
          </a:stretch>
        </p:blipFill>
        <p:spPr bwMode="auto">
          <a:xfrm>
            <a:off x="6372200" y="3068960"/>
            <a:ext cx="208823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err="1" smtClean="0">
                <a:hlinkClick r:id="rId2"/>
              </a:rPr>
              <a:t>www.e-osnova.ru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431038" cy="417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Методичний</a:t>
            </a:r>
            <a:r>
              <a:rPr lang="ru-RU" dirty="0" smtClean="0"/>
              <a:t> портал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060848"/>
            <a:ext cx="4272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hlinkClick r:id="rId2" tooltip="http://metodportal.com"/>
              </a:rPr>
              <a:t>http://metodportal.com</a:t>
            </a:r>
            <a:endParaRPr lang="ru-RU" sz="3200" dirty="0"/>
          </a:p>
        </p:txBody>
      </p:sp>
      <p:sp>
        <p:nvSpPr>
          <p:cNvPr id="4098" name="AutoShape 2" descr="http://www.osvitaua.com/uploads/Image/shkilniy_svit/%D0%A1%D0%B5%D1%80%D1%82%D0%B8%D1%84%D0%B8%D0%BA%D0%B0%D1%82_%D1%81%D0%BA%D0%B0%D0%BD%20-%2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osvitaua.com/uploads/Image/shkilniy_svit/%D0%A1%D0%B5%D1%80%D1%82%D0%B8%D1%84%D0%B8%D0%BA%D0%B0%D1%82_%D1%81%D0%BA%D0%B0%D0%BD%20-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3008082" cy="432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hlinkClick r:id="rId2" tooltip="http://metodportal.com"/>
              </a:rPr>
              <a:t>http://metodportal.com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52" y="1772816"/>
            <a:ext cx="8705248" cy="48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>
                <a:hlinkClick r:id="rId2"/>
              </a:rPr>
              <a:t>Український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освітній</a:t>
            </a:r>
            <a:r>
              <a:rPr lang="ru-RU" u="sng" dirty="0" smtClean="0">
                <a:hlinkClick r:id="rId2"/>
              </a:rPr>
              <a:t> портал</a:t>
            </a:r>
            <a:endParaRPr lang="ru-RU" dirty="0"/>
          </a:p>
        </p:txBody>
      </p:sp>
      <p:pic>
        <p:nvPicPr>
          <p:cNvPr id="26626" name="Picture 2" descr="http://www.teacher.in.ua/templates/main_page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3676650" cy="752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Контакти</a:t>
            </a:r>
            <a:endParaRPr lang="ru-RU" b="1" dirty="0" smtClean="0"/>
          </a:p>
          <a:p>
            <a:r>
              <a:rPr lang="en-US" dirty="0" smtClean="0"/>
              <a:t>admin@teacher.in.ua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17" y="1412776"/>
            <a:ext cx="845306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osvitaua.com/image/7532/l/big-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271167" cy="313264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5017" y="755784"/>
            <a:ext cx="669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Електронне видання «е-Біологія» 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5013176"/>
            <a:ext cx="5112568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Телефонуйте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нам (044)537-32-00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Пишіть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нам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4FA3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3"/>
              </a:rPr>
              <a:t>Newspaper-big@osvitaua.com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Актуальні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питання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err="1" smtClean="0"/>
              <a:t>біології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екології</a:t>
            </a:r>
            <a:r>
              <a:rPr lang="ru-RU" sz="3100" b="1" dirty="0" smtClean="0"/>
              <a:t> та </a:t>
            </a:r>
            <a:r>
              <a:rPr lang="ru-RU" sz="3100" b="1" dirty="0" err="1" smtClean="0"/>
              <a:t>хімії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err="1" smtClean="0"/>
              <a:t>Електронне</a:t>
            </a:r>
            <a:r>
              <a:rPr lang="ru-RU" sz="3100" b="1" dirty="0" smtClean="0"/>
              <a:t>   </a:t>
            </a:r>
            <a:r>
              <a:rPr lang="ru-RU" sz="3100" b="1" dirty="0" err="1" smtClean="0"/>
              <a:t>наукове</a:t>
            </a:r>
            <a:r>
              <a:rPr lang="ru-RU" sz="3100" b="1" dirty="0" smtClean="0"/>
              <a:t>   </a:t>
            </a:r>
            <a:r>
              <a:rPr lang="ru-RU" sz="3100" b="1" dirty="0" err="1" smtClean="0"/>
              <a:t>фахове</a:t>
            </a:r>
            <a:r>
              <a:rPr lang="ru-RU" sz="3100" b="1" dirty="0" smtClean="0"/>
              <a:t>   </a:t>
            </a:r>
            <a:r>
              <a:rPr lang="ru-RU" sz="3100" b="1" dirty="0" err="1" smtClean="0"/>
              <a:t>видання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988840"/>
            <a:ext cx="1628113" cy="1656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1988840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Адреса </a:t>
            </a:r>
            <a:r>
              <a:rPr lang="ru-RU" sz="2000" b="1" dirty="0" err="1" smtClean="0"/>
              <a:t>редакції</a:t>
            </a:r>
            <a:r>
              <a:rPr lang="ru-RU" sz="2000" b="1" dirty="0" smtClean="0"/>
              <a:t>:</a:t>
            </a:r>
            <a:r>
              <a:rPr lang="ru-RU" sz="2000" dirty="0" smtClean="0"/>
              <a:t> </a:t>
            </a:r>
            <a:r>
              <a:rPr lang="ru-RU" sz="2000" dirty="0" err="1" smtClean="0"/>
              <a:t>Запорізький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, </a:t>
            </a:r>
            <a:r>
              <a:rPr lang="ru-RU" sz="2000" dirty="0" err="1" smtClean="0"/>
              <a:t>біологічний</a:t>
            </a:r>
            <a:r>
              <a:rPr lang="ru-RU" sz="2000" dirty="0" smtClean="0"/>
              <a:t> факультет</a:t>
            </a:r>
            <a:br>
              <a:rPr lang="ru-RU" sz="2000" dirty="0" smtClean="0"/>
            </a:br>
            <a:r>
              <a:rPr lang="ru-RU" sz="2000" dirty="0" err="1" smtClean="0"/>
              <a:t>вул</a:t>
            </a:r>
            <a:r>
              <a:rPr lang="ru-RU" sz="2000" dirty="0" smtClean="0"/>
              <a:t>. </a:t>
            </a:r>
            <a:r>
              <a:rPr lang="ru-RU" sz="2000" dirty="0" err="1" smtClean="0"/>
              <a:t>Жуковського</a:t>
            </a:r>
            <a:r>
              <a:rPr lang="ru-RU" sz="2000" dirty="0" smtClean="0"/>
              <a:t>, 66, </a:t>
            </a:r>
            <a:r>
              <a:rPr lang="ru-RU" sz="2000" dirty="0" err="1" smtClean="0"/>
              <a:t>Запоріжжя</a:t>
            </a:r>
            <a:r>
              <a:rPr lang="ru-RU" sz="2000" dirty="0" smtClean="0"/>
              <a:t>, МСП-41,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, 69063</a:t>
            </a:r>
            <a:br>
              <a:rPr lang="ru-RU" sz="2000" dirty="0" smtClean="0"/>
            </a:br>
            <a:r>
              <a:rPr lang="en-US" sz="2000" dirty="0" smtClean="0"/>
              <a:t>E-mail: apbech@rambler.ru</a:t>
            </a:r>
            <a:br>
              <a:rPr lang="en-US" sz="2000" dirty="0" smtClean="0"/>
            </a:br>
            <a:r>
              <a:rPr lang="ru-RU" sz="2000" dirty="0" smtClean="0"/>
              <a:t>Сайт: </a:t>
            </a:r>
            <a:r>
              <a:rPr lang="en-US" sz="2000" dirty="0" smtClean="0">
                <a:hlinkClick r:id="rId3"/>
              </a:rPr>
              <a:t>http://sites.znu.edu.ua/bio-eco-chem-sci/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83166" cy="48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0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Фахов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uk-UA" sz="4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видання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16832"/>
            <a:ext cx="473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Журнали видавницької  групи «Основа»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92896"/>
            <a:ext cx="682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</a:t>
            </a:r>
            <a:r>
              <a:rPr lang="uk-UA" b="1" dirty="0" err="1" smtClean="0"/>
              <a:t>Журналы</a:t>
            </a:r>
            <a:r>
              <a:rPr lang="uk-UA" b="1" dirty="0" smtClean="0"/>
              <a:t> </a:t>
            </a:r>
            <a:r>
              <a:rPr lang="uk-UA" b="1" dirty="0" err="1" smtClean="0"/>
              <a:t>Издательской</a:t>
            </a:r>
            <a:r>
              <a:rPr lang="uk-UA" b="1" dirty="0" smtClean="0"/>
              <a:t> </a:t>
            </a:r>
            <a:r>
              <a:rPr lang="uk-UA" b="1" dirty="0" err="1" smtClean="0"/>
              <a:t>группы</a:t>
            </a:r>
            <a:r>
              <a:rPr lang="uk-UA" b="1" dirty="0" smtClean="0"/>
              <a:t> «Основа» ( російська версія)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99695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717032"/>
            <a:ext cx="560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</a:t>
            </a:r>
            <a:r>
              <a:rPr lang="ru-RU" b="1" dirty="0" err="1" smtClean="0"/>
              <a:t>Науково-методичний</a:t>
            </a:r>
            <a:r>
              <a:rPr lang="ru-RU" b="1" dirty="0" smtClean="0"/>
              <a:t> журнал  «</a:t>
            </a:r>
            <a:r>
              <a:rPr lang="uk-UA" b="1" dirty="0" smtClean="0"/>
              <a:t>Все для </a:t>
            </a:r>
            <a:r>
              <a:rPr lang="uk-UA" b="1" dirty="0" err="1" smtClean="0"/>
              <a:t>вчителя”</a:t>
            </a:r>
            <a:r>
              <a:rPr lang="uk-UA" b="1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29309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 Журнал "</a:t>
            </a:r>
            <a:r>
              <a:rPr lang="ru-RU" b="1" dirty="0" smtClean="0">
                <a:hlinkClick r:id="rId2"/>
              </a:rPr>
              <a:t>Биология</a:t>
            </a:r>
            <a:r>
              <a:rPr lang="ru-RU" b="1" dirty="0" smtClean="0"/>
              <a:t>«  издательского дома "</a:t>
            </a:r>
            <a:r>
              <a:rPr lang="ru-RU" b="1" dirty="0" smtClean="0">
                <a:hlinkClick r:id="rId3"/>
              </a:rPr>
              <a:t>Первое сентября</a:t>
            </a:r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94116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Біологія. Шкільний світ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Науково-методичний</a:t>
            </a:r>
            <a:r>
              <a:rPr lang="ru-RU" b="1" dirty="0" smtClean="0"/>
              <a:t> журнал "</a:t>
            </a:r>
            <a:r>
              <a:rPr lang="ru-RU" b="1" dirty="0" err="1" smtClean="0"/>
              <a:t>Відкритий</a:t>
            </a:r>
            <a:r>
              <a:rPr lang="ru-RU" b="1" dirty="0" smtClean="0"/>
              <a:t> урок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dirty="0" smtClean="0"/>
              <a:t>         </a:t>
            </a:r>
            <a:r>
              <a:rPr lang="ru-RU" sz="3600" dirty="0" err="1" smtClean="0"/>
              <a:t>Електронні</a:t>
            </a:r>
            <a:r>
              <a:rPr lang="ru-RU" sz="3600" dirty="0" smtClean="0"/>
              <a:t>  </a:t>
            </a:r>
            <a:r>
              <a:rPr lang="ru-RU" sz="3600" dirty="0" err="1" smtClean="0"/>
              <a:t>фахові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видання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340768"/>
            <a:ext cx="349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/>
              <a:t> </a:t>
            </a:r>
            <a:r>
              <a:rPr lang="uk-UA" b="1" dirty="0" err="1" smtClean="0"/>
              <a:t>Учительский</a:t>
            </a:r>
            <a:r>
              <a:rPr lang="uk-UA" b="1" dirty="0" smtClean="0"/>
              <a:t> журнал on-</a:t>
            </a:r>
            <a:r>
              <a:rPr lang="uk-UA" b="1" dirty="0" err="1" smtClean="0"/>
              <a:t>line</a:t>
            </a:r>
            <a:r>
              <a:rPr lang="uk-UA" b="1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88840"/>
            <a:ext cx="3770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 Сайт "Я иду на урок биологии"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49289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/>
              <a:t> Методичний портал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996952"/>
            <a:ext cx="402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/>
              <a:t> Електронне видання «е-Біологія»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645024"/>
            <a:ext cx="350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/>
              <a:t> Український освітній портал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149080"/>
            <a:ext cx="4775795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Актуальні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питання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2"/>
              </a:rPr>
              <a:t>біології</a:t>
            </a:r>
            <a:r>
              <a:rPr lang="ru-RU" dirty="0" smtClean="0">
                <a:hlinkClick r:id="rId2"/>
              </a:rPr>
              <a:t>, </a:t>
            </a:r>
            <a:r>
              <a:rPr lang="ru-RU" dirty="0" err="1" smtClean="0">
                <a:hlinkClick r:id="rId2"/>
              </a:rPr>
              <a:t>екології</a:t>
            </a:r>
            <a:r>
              <a:rPr lang="ru-RU" dirty="0" smtClean="0">
                <a:hlinkClick r:id="rId2"/>
              </a:rPr>
              <a:t> та </a:t>
            </a:r>
            <a:r>
              <a:rPr lang="ru-RU" dirty="0" err="1" smtClean="0">
                <a:hlinkClick r:id="rId2"/>
              </a:rPr>
              <a:t>хімії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Журнали видавницької  групи «Основа»</a:t>
            </a:r>
            <a:endParaRPr lang="ru-RU" sz="3200" dirty="0"/>
          </a:p>
        </p:txBody>
      </p:sp>
      <p:pic>
        <p:nvPicPr>
          <p:cNvPr id="3" name="Picture 2" descr="http://osnova.com.ua/images/maglogo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558803" cy="1239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924944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Авторські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надіслати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поштою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на адресу: 61001, 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вул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Плеханівська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, 66, "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Авторські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lang="ru-RU" sz="2000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до журналу ____"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lang="ru-RU" sz="2000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електронною</a:t>
            </a:r>
            <a:r>
              <a:rPr lang="ru-RU" sz="2000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поштою</a:t>
            </a:r>
            <a:r>
              <a:rPr lang="ru-RU" sz="2000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на адресу </a:t>
            </a:r>
            <a:r>
              <a:rPr lang="ru-RU" sz="2000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редакції</a:t>
            </a:r>
            <a:r>
              <a:rPr lang="ru-RU" sz="2000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869160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err="1" smtClean="0">
                <a:latin typeface="inherit"/>
                <a:ea typeface="Times New Roman" pitchFamily="18" charset="0"/>
                <a:cs typeface="Arial" pitchFamily="34" charset="0"/>
              </a:rPr>
              <a:t>Біологія</a:t>
            </a:r>
            <a:r>
              <a:rPr lang="ru-RU" sz="2000" dirty="0" smtClean="0"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lang="ru-RU" sz="2000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inherit"/>
                <a:ea typeface="Times New Roman" pitchFamily="18" charset="0"/>
                <a:cs typeface="Arial" pitchFamily="34" charset="0"/>
                <a:hlinkClick r:id="rId3"/>
              </a:rPr>
              <a:t>bio@osnova.com.ua</a:t>
            </a:r>
            <a:endParaRPr lang="ru-RU" sz="2000" dirty="0" smtClean="0">
              <a:latin typeface="inherit"/>
              <a:ea typeface="Times New Roman" pitchFamily="18" charset="0"/>
              <a:cs typeface="Arial" pitchFamily="34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err="1" smtClean="0"/>
              <a:t>Педагогічна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майстерня</a:t>
            </a:r>
            <a:r>
              <a:rPr lang="ru-RU" sz="2000" dirty="0" smtClean="0"/>
              <a:t> — </a:t>
            </a:r>
            <a:r>
              <a:rPr lang="ru-RU" sz="2000" dirty="0" err="1" smtClean="0"/>
              <a:t>ped_mast@osnova.com.ua</a:t>
            </a:r>
            <a:endParaRPr lang="ru-RU" sz="2000" dirty="0" smtClean="0"/>
          </a:p>
          <a:p>
            <a:pPr fontAlgn="t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err="1" smtClean="0"/>
              <a:t>Біологія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допитливих</a:t>
            </a:r>
            <a:r>
              <a:rPr lang="ru-RU" sz="2000" dirty="0" smtClean="0"/>
              <a:t> — </a:t>
            </a:r>
            <a:r>
              <a:rPr lang="ru-RU" sz="2000" dirty="0" err="1" smtClean="0"/>
              <a:t>bio@osnova.com.ua</a:t>
            </a:r>
            <a:endParaRPr lang="ru-RU" sz="2000" dirty="0" smtClean="0"/>
          </a:p>
        </p:txBody>
      </p:sp>
      <p:pic>
        <p:nvPicPr>
          <p:cNvPr id="9218" name="Picture 2" descr="Издательская группа «Основа»&#10;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24514"/>
            <a:ext cx="2808734" cy="1184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Науково-методичний</a:t>
            </a:r>
            <a:r>
              <a:rPr lang="ru-RU" dirty="0" smtClean="0"/>
              <a:t> журнал "</a:t>
            </a:r>
            <a:r>
              <a:rPr lang="ru-RU" dirty="0" err="1" smtClean="0"/>
              <a:t>Відкритий</a:t>
            </a:r>
            <a:r>
              <a:rPr lang="ru-RU" dirty="0" smtClean="0"/>
              <a:t> урок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Про науково-методичний журнал &quot;Відкритий ур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277604" cy="2160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772816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Передплатний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індекс</a:t>
            </a:r>
            <a:r>
              <a:rPr lang="ru-RU" sz="2000" dirty="0" smtClean="0"/>
              <a:t>: 21853.</a:t>
            </a:r>
            <a:br>
              <a:rPr lang="ru-RU" sz="2000" dirty="0" smtClean="0"/>
            </a:br>
            <a:r>
              <a:rPr lang="ru-RU" sz="2000" dirty="0" smtClean="0"/>
              <a:t>Телефон </a:t>
            </a:r>
            <a:r>
              <a:rPr lang="ru-RU" sz="2000" dirty="0" err="1" smtClean="0"/>
              <a:t>редакції</a:t>
            </a:r>
            <a:r>
              <a:rPr lang="ru-RU" sz="2000" dirty="0" smtClean="0"/>
              <a:t>: (044) 332-72-07</a:t>
            </a:r>
            <a:br>
              <a:rPr lang="ru-RU" sz="2000" dirty="0" smtClean="0"/>
            </a:br>
            <a:r>
              <a:rPr lang="ru-RU" sz="2000" dirty="0" err="1" smtClean="0"/>
              <a:t>E-mail</a:t>
            </a:r>
            <a:r>
              <a:rPr lang="ru-RU" sz="2000" dirty="0" smtClean="0"/>
              <a:t> </a:t>
            </a:r>
            <a:r>
              <a:rPr lang="ru-RU" sz="2000" dirty="0" err="1" smtClean="0"/>
              <a:t>редакції</a:t>
            </a:r>
            <a:r>
              <a:rPr lang="ru-RU" sz="2000" dirty="0" smtClean="0"/>
              <a:t>: </a:t>
            </a:r>
            <a:r>
              <a:rPr lang="ru-RU" sz="2000" dirty="0" err="1" smtClean="0"/>
              <a:t>office@pld.org.ua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00506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</a:t>
            </a:r>
            <a:r>
              <a:rPr lang="ru-RU" sz="2400" dirty="0" err="1" smtClean="0"/>
              <a:t>Публікації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виключно</a:t>
            </a:r>
            <a:r>
              <a:rPr lang="ru-RU" sz="2400" dirty="0" smtClean="0"/>
              <a:t> в </a:t>
            </a:r>
            <a:r>
              <a:rPr lang="ru-RU" sz="2400" dirty="0" err="1" smtClean="0"/>
              <a:t>електронному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електронну</a:t>
            </a:r>
            <a:r>
              <a:rPr lang="ru-RU" sz="2400" dirty="0" smtClean="0"/>
              <a:t> адресу </a:t>
            </a:r>
            <a:r>
              <a:rPr lang="ru-RU" sz="2400" dirty="0" err="1" smtClean="0"/>
              <a:t>редакції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3"/>
              </a:rPr>
              <a:t>urok@osvita.ua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7654" name="Picture 6" descr="Отримайте сертифікат на публікацію протягом 5 дн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095500" cy="138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Форум педагогічних ідей "УРОК"</a:t>
            </a:r>
            <a:endParaRPr lang="ru-RU" dirty="0"/>
          </a:p>
        </p:txBody>
      </p:sp>
      <p:pic>
        <p:nvPicPr>
          <p:cNvPr id="3" name="Picture 4" descr="Умови участі у Форумі педагогічних ідей &quot;УР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096344" cy="2040774"/>
          </a:xfrm>
          <a:prstGeom prst="rect">
            <a:avLst/>
          </a:prstGeom>
          <a:noFill/>
        </p:spPr>
      </p:pic>
      <p:pic>
        <p:nvPicPr>
          <p:cNvPr id="4" name="Рисунок 3" descr="http://osvita.ua/doc/images/gallery/59/5934/12342341234-00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04864"/>
            <a:ext cx="2971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Для участі у Форумі необхідно заповнити заяву українською мовою (див. нижче) та надіслати її разом із роботою (статтею) на електронну адресу </a:t>
            </a:r>
            <a:r>
              <a:rPr lang="uk-UA" dirty="0" err="1" smtClean="0">
                <a:hlinkClick r:id="rId5"/>
              </a:rPr>
              <a:t>forum</a:t>
            </a:r>
            <a:r>
              <a:rPr lang="uk-UA" dirty="0" smtClean="0">
                <a:hlinkClick r:id="rId5"/>
              </a:rPr>
              <a:t>@</a:t>
            </a:r>
            <a:r>
              <a:rPr lang="uk-UA" dirty="0" err="1" smtClean="0">
                <a:hlinkClick r:id="rId5"/>
              </a:rPr>
              <a:t>osvita.ua</a:t>
            </a:r>
            <a:r>
              <a:rPr lang="uk-UA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8062608" cy="453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285384" cy="57606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hlinkClick r:id="rId2"/>
              </a:rPr>
              <a:t>Біологія</a:t>
            </a:r>
            <a:r>
              <a:rPr lang="ru-RU" b="1" dirty="0" smtClean="0">
                <a:hlinkClick r:id="rId2"/>
              </a:rPr>
              <a:t>. </a:t>
            </a:r>
            <a:r>
              <a:rPr lang="ru-RU" b="1" dirty="0" err="1" smtClean="0">
                <a:hlinkClick r:id="rId2"/>
              </a:rPr>
              <a:t>Шкільний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світ</a:t>
            </a:r>
            <a:endParaRPr lang="ru-RU" b="1" dirty="0" smtClean="0"/>
          </a:p>
        </p:txBody>
      </p:sp>
      <p:pic>
        <p:nvPicPr>
          <p:cNvPr id="28674" name="Picture 2" descr="Шкільний cві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2763" y="-5734050"/>
            <a:ext cx="1524000" cy="1152525"/>
          </a:xfrm>
          <a:prstGeom prst="rect">
            <a:avLst/>
          </a:prstGeom>
          <a:noFill/>
        </p:spPr>
      </p:pic>
      <p:pic>
        <p:nvPicPr>
          <p:cNvPr id="28676" name="Picture 4" descr="Шкільний cві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944216" cy="14703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141277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err="1" smtClean="0"/>
              <a:t>Всеукраїнська</a:t>
            </a:r>
            <a:r>
              <a:rPr lang="ru-RU" sz="2400" dirty="0" smtClean="0"/>
              <a:t> газета для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біології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екології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природознавства</a:t>
            </a:r>
            <a:r>
              <a:rPr lang="ru-RU" sz="2400" dirty="0" smtClean="0"/>
              <a:t>.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2 рази на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. </a:t>
            </a:r>
            <a:r>
              <a:rPr lang="ru-RU" sz="2400" dirty="0" err="1" smtClean="0"/>
              <a:t>Обсяг</a:t>
            </a:r>
            <a:r>
              <a:rPr lang="ru-RU" sz="2400" dirty="0" smtClean="0"/>
              <a:t> 88 </a:t>
            </a:r>
            <a:r>
              <a:rPr lang="ru-RU" sz="2400" dirty="0" err="1" smtClean="0"/>
              <a:t>сторінки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http://www.osvitaua.com/image/7883/s/big-2013-011-c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564903"/>
            <a:ext cx="2016224" cy="27079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2492896"/>
            <a:ext cx="388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Веб-сайт</a:t>
            </a:r>
            <a:r>
              <a:rPr lang="ru-RU" sz="2400" dirty="0" smtClean="0"/>
              <a:t> </a:t>
            </a:r>
            <a:r>
              <a:rPr lang="en-US" sz="2400" b="1" dirty="0" smtClean="0">
                <a:hlinkClick r:id="rId5"/>
              </a:rPr>
              <a:t>www.osvitaua.com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328498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Авторські</a:t>
            </a:r>
            <a:r>
              <a:rPr lang="ru-RU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lang="ru-RU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lang="ru-RU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надіслати</a:t>
            </a:r>
            <a:r>
              <a:rPr lang="ru-RU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поштою</a:t>
            </a:r>
            <a:r>
              <a:rPr lang="ru-RU" i="1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на адресу: </a:t>
            </a:r>
            <a:r>
              <a:rPr lang="uk-UA" dirty="0" smtClean="0"/>
              <a:t>01014, м. Київ, вул. </a:t>
            </a:r>
            <a:r>
              <a:rPr lang="uk-UA" dirty="0" err="1" smtClean="0"/>
              <a:t>Тимірязєвська</a:t>
            </a:r>
            <a:r>
              <a:rPr lang="uk-UA" dirty="0" smtClean="0"/>
              <a:t>,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4437112"/>
            <a:ext cx="4976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lang="ru-RU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електронною</a:t>
            </a:r>
            <a:r>
              <a:rPr lang="ru-RU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поштою</a:t>
            </a:r>
            <a:r>
              <a:rPr lang="ru-RU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на адресу </a:t>
            </a:r>
            <a:r>
              <a:rPr lang="ru-RU" dirty="0" err="1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редакції</a:t>
            </a:r>
            <a:r>
              <a:rPr lang="ru-RU" dirty="0" smtClean="0">
                <a:solidFill>
                  <a:srgbClr val="3C3C3C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/>
              <a:t>e-</a:t>
            </a:r>
            <a:r>
              <a:rPr lang="uk-UA" dirty="0" err="1" smtClean="0"/>
              <a:t>mail</a:t>
            </a:r>
            <a:r>
              <a:rPr lang="uk-UA" dirty="0" smtClean="0"/>
              <a:t>: </a:t>
            </a:r>
            <a:r>
              <a:rPr lang="uk-UA" u="sng" dirty="0" err="1" smtClean="0">
                <a:hlinkClick r:id="rId6"/>
              </a:rPr>
              <a:t>news</a:t>
            </a:r>
            <a:r>
              <a:rPr lang="uk-UA" u="sng" dirty="0" smtClean="0">
                <a:hlinkClick r:id="rId6"/>
              </a:rPr>
              <a:t>@1veresnya.com.ua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Сайт журнала «Биология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2381250" cy="2857500"/>
          </a:xfrm>
          <a:prstGeom prst="rect">
            <a:avLst/>
          </a:prstGeom>
          <a:noFill/>
        </p:spPr>
      </p:pic>
      <p:pic>
        <p:nvPicPr>
          <p:cNvPr id="1028" name="Picture 4" descr="Сайт «Я иду на урок биологи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238125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Сайт "Я иду на урок биологии"</a:t>
            </a:r>
            <a:br>
              <a:rPr lang="ru-RU" sz="2800" b="1" dirty="0" smtClean="0"/>
            </a:br>
            <a:r>
              <a:rPr lang="ru-RU" sz="2800" b="1" dirty="0" smtClean="0"/>
              <a:t>создан на основе материалов</a:t>
            </a:r>
            <a:br>
              <a:rPr lang="ru-RU" sz="2800" b="1" dirty="0" smtClean="0"/>
            </a:br>
            <a:r>
              <a:rPr lang="ru-RU" sz="2800" b="1" dirty="0" smtClean="0"/>
              <a:t>журнала "</a:t>
            </a:r>
            <a:r>
              <a:rPr lang="ru-RU" sz="2800" b="1" dirty="0" smtClean="0">
                <a:hlinkClick r:id="rId4"/>
              </a:rPr>
              <a:t>Биология</a:t>
            </a:r>
            <a:r>
              <a:rPr lang="ru-RU" sz="2800" b="1" dirty="0" smtClean="0"/>
              <a:t>"</a:t>
            </a:r>
            <a:br>
              <a:rPr lang="ru-RU" sz="2800" b="1" dirty="0" smtClean="0"/>
            </a:br>
            <a:r>
              <a:rPr lang="ru-RU" sz="2800" b="1" dirty="0" smtClean="0"/>
              <a:t>Издательского дома "</a:t>
            </a:r>
            <a:r>
              <a:rPr lang="ru-RU" sz="2800" b="1" dirty="0" smtClean="0">
                <a:hlinkClick r:id="rId5"/>
              </a:rPr>
              <a:t>Первое сентября</a:t>
            </a:r>
            <a:r>
              <a:rPr lang="ru-RU" sz="2800" b="1" dirty="0" smtClean="0"/>
              <a:t>"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301208"/>
            <a:ext cx="29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http://bio.1september.ru/urok/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340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Журнали видавницької  групи «Основа»</vt:lpstr>
      <vt:lpstr> Науково-методичний журнал "Відкритий урок </vt:lpstr>
      <vt:lpstr>Форум педагогічних ідей "УРОК"</vt:lpstr>
      <vt:lpstr>Слайд 7</vt:lpstr>
      <vt:lpstr>Біологія. Шкільний світ</vt:lpstr>
      <vt:lpstr> </vt:lpstr>
      <vt:lpstr>Слайд 10</vt:lpstr>
      <vt:lpstr>Учительський журнал on-line</vt:lpstr>
      <vt:lpstr>www.e-osnova.ru </vt:lpstr>
      <vt:lpstr>Методичний портал</vt:lpstr>
      <vt:lpstr>http://metodportal.com </vt:lpstr>
      <vt:lpstr>Український освітній портал</vt:lpstr>
      <vt:lpstr>Електронне видання «е-Біологія» </vt:lpstr>
      <vt:lpstr>Актуальні питання біології, екології та хімії Електронне   наукове   фахове   видання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home</cp:lastModifiedBy>
  <cp:revision>48</cp:revision>
  <dcterms:created xsi:type="dcterms:W3CDTF">2013-07-29T17:42:42Z</dcterms:created>
  <dcterms:modified xsi:type="dcterms:W3CDTF">2013-10-16T14:21:05Z</dcterms:modified>
</cp:coreProperties>
</file>