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60" r:id="rId4"/>
    <p:sldId id="261" r:id="rId5"/>
    <p:sldId id="262" r:id="rId6"/>
    <p:sldId id="263" r:id="rId7"/>
    <p:sldId id="265" r:id="rId8"/>
    <p:sldId id="266" r:id="rId9"/>
    <p:sldId id="264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307BE-C4D2-4B22-A0B4-685941B55C8F}" type="datetimeFigureOut">
              <a:rPr lang="ru-RU" smtClean="0"/>
              <a:pPr/>
              <a:t>23.11.2012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E3357-C423-4171-B49D-014C7149F3D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E3357-C423-4171-B49D-014C7149F3D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E3357-C423-4171-B49D-014C7149F3D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2" name="Пі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20" name="Місце для нижнього колонтитула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Місце для номера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0" name="Прямокут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6" name="Прямокут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Прямокут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9" name="Блок-схема: проце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екторна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ільце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Місце для заголовка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Місце для тексту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4" name="Місце для дати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3959E6-847B-4937-8C3D-49CDB5BA4EF3}" type="datetimeFigureOut">
              <a:rPr lang="uk-UA" smtClean="0"/>
              <a:pPr/>
              <a:t>23.11.2012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15" name="Прямокут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gipod..pp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285852" y="928670"/>
            <a:ext cx="7406640" cy="465077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"Заболевания органов сердечно - сосудистой системы  и их профилактика"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«Человек – высший продукт земной природы.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сложнейшая и тончайшая система.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должен быть здоровым, сильным и  умным »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И. П. Павлов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429132"/>
            <a:ext cx="2764628" cy="184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Влияние психических расстройств на состояние сердца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Установлено большое влияние психических травм на состояние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сердечно - сосудистой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системы: волнение, испуг, гнев и другие отрицательные эмоции немедленно ведут к повышению артериального давления, а в дальнейшем при определенных условиях - и к гипертонической болезни. </a:t>
            </a:r>
          </a:p>
          <a:p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857760"/>
            <a:ext cx="2937513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572008"/>
            <a:ext cx="2156941" cy="214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Сердце и стресс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Стресс – состояние общего напряжения организма, возникающее у человека под действием чрезвычайного раздражителя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волнениях, психическом и физическом перенапряжении наступает тахикардия. Частота пульса может достигать от 85 до 150 и более ударов в минуту. Обычно при тахикардии беспокоит сердцебиение, иногда – одышка в сочетании с другими проявлениями основного заболевания сердца. Нарушение сердечного ритма при стрессах может выражаться и в аритмии. Из всех аритмий сердца наиболее часто встречается экстрасистолия – преждевременные сокращения сердца или его отделов.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Сердце и питание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числе причин, способствующих появлению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сердечно - сосудистых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заболеваний, следует назвать ожирение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избыточная масса тела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786190"/>
            <a:ext cx="2286016" cy="172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4429132"/>
            <a:ext cx="2428892" cy="169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3857628"/>
            <a:ext cx="1552578" cy="197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278608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28604"/>
            <a:ext cx="261938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кутник 5"/>
          <p:cNvSpPr/>
          <p:nvPr/>
        </p:nvSpPr>
        <p:spPr>
          <a:xfrm>
            <a:off x="3857620" y="1071546"/>
            <a:ext cx="18373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Мы за: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428868"/>
            <a:ext cx="2690818" cy="201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429132"/>
            <a:ext cx="2780354" cy="214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000504"/>
            <a:ext cx="2728921" cy="2574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428604"/>
            <a:ext cx="7406640" cy="1189164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428728" y="2714620"/>
            <a:ext cx="7406640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Прочитать параграф 29, устно ответить на вопросы тестов.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Творческое задание: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памятку о тренировке сердца.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928670"/>
            <a:ext cx="7406640" cy="235745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Всем желаем крепкого здоровья, долголетия и здорового сердца!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3286123"/>
            <a:ext cx="3219180" cy="319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643314"/>
            <a:ext cx="3801028" cy="25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85852" y="500042"/>
            <a:ext cx="7498080" cy="4800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  Цел</a:t>
            </a:r>
            <a:r>
              <a:rPr lang="uk-UA" sz="43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урока: </a:t>
            </a:r>
            <a:endParaRPr lang="ru-RU" sz="4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Познакомиться с основными заболеваниями сердечно – сосудистой системы человека, выявить причины этих заболеваний и составить основные профилактические мероприятия по их предупреждению;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Заботится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своём здоровье, формировать отрицательное отношение к вредным привычкам и вести здоровый образ жизни.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71927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Заболевания сердечно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сосудистой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Заболевания сердца: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Инфаркт миокарда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Аретмия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C:\Documents and Settings\zhenya\Рабочий стол\Картинки биология\26\Рис 26-01 инфарк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071678"/>
            <a:ext cx="3334261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zhenya\Рабочий стол\Картинки биология\26\Рис 26-03 аритм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3571876"/>
            <a:ext cx="288518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 зі стрілкою 6"/>
          <p:cNvCxnSpPr/>
          <p:nvPr/>
        </p:nvCxnSpPr>
        <p:spPr>
          <a:xfrm rot="5400000">
            <a:off x="2285984" y="335756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зі стрілкою 8"/>
          <p:cNvCxnSpPr/>
          <p:nvPr/>
        </p:nvCxnSpPr>
        <p:spPr>
          <a:xfrm>
            <a:off x="5000628" y="235743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Заболевания артерий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Дистония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Инсульт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Атеросклероз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Гипертония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Documents and Settings\zhenya\Рабочий стол\Картинки биология\26\Рис 26-02 инсуль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500174"/>
            <a:ext cx="3214679" cy="218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786190"/>
            <a:ext cx="1785950" cy="284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357290" y="4071942"/>
            <a:ext cx="3053945" cy="244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 зі стрілкою 9"/>
          <p:cNvCxnSpPr/>
          <p:nvPr/>
        </p:nvCxnSpPr>
        <p:spPr>
          <a:xfrm>
            <a:off x="3428992" y="2357430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 зі стрілкою 11"/>
          <p:cNvCxnSpPr/>
          <p:nvPr/>
        </p:nvCxnSpPr>
        <p:spPr>
          <a:xfrm rot="16200000" flipH="1">
            <a:off x="4107653" y="3178967"/>
            <a:ext cx="1643074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зі стрілкою 13"/>
          <p:cNvCxnSpPr/>
          <p:nvPr/>
        </p:nvCxnSpPr>
        <p:spPr>
          <a:xfrm rot="5400000">
            <a:off x="2714612" y="378619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Заболевания вен	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Варикозное расширение вен</a:t>
            </a:r>
          </a:p>
          <a:p>
            <a:r>
              <a:rPr lang="ru-RU" dirty="0" smtClean="0"/>
              <a:t>Тромбофлебит</a:t>
            </a:r>
            <a:endParaRPr lang="ru-RU" dirty="0"/>
          </a:p>
        </p:txBody>
      </p:sp>
      <p:pic>
        <p:nvPicPr>
          <p:cNvPr id="4" name="Picture 4" descr="C:\Documents and Settings\zhenya\Рабочий стол\Картинки биология\26\Рис 26-05 тромбофлеб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496"/>
            <a:ext cx="5857916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Причины возникновения сердечно- сосудистых заболеваний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сердце ( т ) 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16621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218024" y="3643314"/>
            <a:ext cx="4783132" cy="609084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Garamond" pitchFamily="18" charset="0"/>
              </a:rPr>
              <a:t> </a:t>
            </a:r>
            <a:r>
              <a:rPr lang="ru-RU" sz="1600" b="1" dirty="0">
                <a:latin typeface="Garamond" pitchFamily="18" charset="0"/>
              </a:rPr>
              <a:t>Гиподинамия (недостаток двигательной активности)</a:t>
            </a:r>
          </a:p>
          <a:p>
            <a:pPr algn="ctr"/>
            <a:r>
              <a:rPr lang="ru-RU" sz="1600" b="1" dirty="0">
                <a:latin typeface="Garamond" pitchFamily="18" charset="0"/>
              </a:rPr>
              <a:t>ведет к атрофии сердечной мышцы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4143372" y="2071678"/>
            <a:ext cx="4462538" cy="685409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chemeClr val="folHlink"/>
                </a:solidFill>
                <a:latin typeface="Garamond" pitchFamily="18" charset="0"/>
              </a:rPr>
              <a:t> </a:t>
            </a:r>
            <a:r>
              <a:rPr lang="ru-RU" sz="1600" b="1" dirty="0">
                <a:latin typeface="Garamond" pitchFamily="18" charset="0"/>
              </a:rPr>
              <a:t>Никотин вызывает устойчивый спазм сосудов,</a:t>
            </a:r>
          </a:p>
          <a:p>
            <a:pPr algn="ctr"/>
            <a:r>
              <a:rPr lang="ru-RU" sz="1600" b="1" dirty="0">
                <a:latin typeface="Garamond" pitchFamily="18" charset="0"/>
              </a:rPr>
              <a:t>инфаркт миокарда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429124" y="4643446"/>
            <a:ext cx="4071934" cy="45575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>
                <a:latin typeface="Garamond" pitchFamily="18" charset="0"/>
              </a:rPr>
              <a:t>  </a:t>
            </a:r>
            <a:r>
              <a:rPr lang="ru-RU" sz="1600" b="1" dirty="0" smtClean="0">
                <a:latin typeface="Garamond" pitchFamily="18" charset="0"/>
              </a:rPr>
              <a:t>Нерациональное питание</a:t>
            </a:r>
            <a:endParaRPr lang="ru-RU" sz="1600" dirty="0">
              <a:latin typeface="Garamond" pitchFamily="18" charset="0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4286248" y="2928934"/>
            <a:ext cx="4030970" cy="427884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>
                <a:latin typeface="Garamond" pitchFamily="18" charset="0"/>
              </a:rPr>
              <a:t> </a:t>
            </a:r>
            <a:r>
              <a:rPr lang="ru-RU" sz="1600" b="1" dirty="0">
                <a:latin typeface="Garamond" pitchFamily="18" charset="0"/>
              </a:rPr>
              <a:t>Алкоголь отравляет сердечную мышцу,</a:t>
            </a:r>
          </a:p>
          <a:p>
            <a:pPr algn="ctr"/>
            <a:r>
              <a:rPr lang="ru-RU" sz="1600" b="1" dirty="0">
                <a:latin typeface="Garamond" pitchFamily="18" charset="0"/>
              </a:rPr>
              <a:t>развивается сердечная недостаточность</a:t>
            </a:r>
            <a:r>
              <a:rPr lang="ru-RU" sz="1600" dirty="0">
                <a:latin typeface="Garamond" pitchFamily="18" charset="0"/>
              </a:rPr>
              <a:t> </a:t>
            </a: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1428728" y="5643578"/>
            <a:ext cx="2815160" cy="571504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chemeClr val="folHlink"/>
                </a:solidFill>
                <a:latin typeface="Garamond" pitchFamily="18" charset="0"/>
              </a:rPr>
              <a:t>  </a:t>
            </a:r>
            <a:r>
              <a:rPr lang="ru-RU" sz="1400" b="1" dirty="0" smtClean="0">
                <a:latin typeface="Garamond" pitchFamily="18" charset="0"/>
              </a:rPr>
              <a:t>Стрессовые ситуации истощают</a:t>
            </a:r>
          </a:p>
          <a:p>
            <a:pPr algn="ctr"/>
            <a:r>
              <a:rPr lang="ru-RU" sz="1400" b="1" dirty="0" smtClean="0">
                <a:latin typeface="Garamond" pitchFamily="18" charset="0"/>
              </a:rPr>
              <a:t>сердечную мышцу</a:t>
            </a:r>
            <a:endParaRPr lang="ru-RU" sz="1400" b="1" dirty="0">
              <a:latin typeface="Garamond" pitchFamily="18" charset="0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3000364" y="2357430"/>
            <a:ext cx="875397" cy="205604"/>
          </a:xfrm>
          <a:prstGeom prst="leftArrow">
            <a:avLst>
              <a:gd name="adj1" fmla="val 50000"/>
              <a:gd name="adj2" fmla="val 1487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2857488" y="3000372"/>
            <a:ext cx="1351286" cy="251399"/>
          </a:xfrm>
          <a:prstGeom prst="leftArrow">
            <a:avLst>
              <a:gd name="adj1" fmla="val 50000"/>
              <a:gd name="adj2" fmla="val 21657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 rot="2522953">
            <a:off x="2083780" y="4067352"/>
            <a:ext cx="2618986" cy="189501"/>
          </a:xfrm>
          <a:prstGeom prst="leftArrow">
            <a:avLst>
              <a:gd name="adj1" fmla="val 50000"/>
              <a:gd name="adj2" fmla="val 3415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 rot="5400000">
            <a:off x="799122" y="4415796"/>
            <a:ext cx="1976600" cy="288760"/>
          </a:xfrm>
          <a:prstGeom prst="leftArrow">
            <a:avLst>
              <a:gd name="adj1" fmla="val 50000"/>
              <a:gd name="adj2" fmla="val 1869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983852">
            <a:off x="2730526" y="3623102"/>
            <a:ext cx="1555277" cy="195720"/>
          </a:xfrm>
          <a:prstGeom prst="leftArrow">
            <a:avLst>
              <a:gd name="adj1" fmla="val 50000"/>
              <a:gd name="adj2" fmla="val 1869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4572000" y="5500702"/>
            <a:ext cx="4071934" cy="45575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dirty="0" smtClean="0">
                <a:latin typeface="Garamond" pitchFamily="18" charset="0"/>
              </a:rPr>
              <a:t>Загрязнение окружающей среды</a:t>
            </a:r>
            <a:endParaRPr lang="ru-RU" sz="1600" dirty="0">
              <a:latin typeface="Garamond" pitchFamily="18" charset="0"/>
            </a:endParaRP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 rot="2522953">
            <a:off x="1844394" y="4420493"/>
            <a:ext cx="3026320" cy="271195"/>
          </a:xfrm>
          <a:prstGeom prst="leftArrow">
            <a:avLst>
              <a:gd name="adj1" fmla="val 50000"/>
              <a:gd name="adj2" fmla="val 3415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Сердце и курение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05277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Мне до боли жаль человеческого здоровья, цинично, бездумно переведенного в дым. Мне нестерпимо жаль жизней, истлевших на кончике сигареты.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Г. Углов, академик АМН СССР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курении развивается и прогрессирует спазм сосудов, питающих сердце. Одновременно повышается и свертываемость крови, что способствует более быстрому образованию тромбов. Все это вместе взятое приводит к возникновению ишемической болезни сердца, нередко переходящей в инфаркт миокарда </a:t>
            </a:r>
          </a:p>
          <a:p>
            <a:endParaRPr lang="ru-RU" dirty="0"/>
          </a:p>
        </p:txBody>
      </p:sp>
      <p:pic>
        <p:nvPicPr>
          <p:cNvPr id="4" name="Picture 5" descr="heart_cigar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786322"/>
            <a:ext cx="1920896" cy="179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iga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643446"/>
            <a:ext cx="1841288" cy="151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Сердце и алкоголь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Непоправимый вред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сердечно - сосудистой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системе наносит алкоголь. Давление повышается на несколько дней даже при однократном приеме. Алкоголь, являясь клеточным ядом, повышает давление вследствие прямого токсического действия на нервную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сердечно - сосудистую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систему.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Сердце работает в неблагоприятном для него режиме. Пульс увеличивается до 100 ударов в минуту, в организме нарушается обмен веществ и питание сердечной мышцы.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Гиподинамия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pres?slideindex=1&amp;slidetitle="/>
              </a:rPr>
              <a:t>Презентация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857496"/>
            <a:ext cx="4429156" cy="3329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12155911SlideId2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0121604SlideId26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нцестояння">
  <a:themeElements>
    <a:clrScheme name="Сонцестояння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нцестояння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нцестояння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79</TotalTime>
  <Words>473</Words>
  <PresentationFormat>Екран (4:3)</PresentationFormat>
  <Paragraphs>57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Сонцестояння</vt:lpstr>
      <vt:lpstr>Слайд 1</vt:lpstr>
      <vt:lpstr>Слайд 2</vt:lpstr>
      <vt:lpstr>Заболевания сердечно - сосудистой системы</vt:lpstr>
      <vt:lpstr>Заболевания артерий</vt:lpstr>
      <vt:lpstr>Заболевания вен </vt:lpstr>
      <vt:lpstr>Причины возникновения сердечно- сосудистых заболеваний</vt:lpstr>
      <vt:lpstr>Сердце и курение</vt:lpstr>
      <vt:lpstr>Сердце и алкоголь</vt:lpstr>
      <vt:lpstr>Гиподинамия</vt:lpstr>
      <vt:lpstr>Влияние психических расстройств на состояние сердца</vt:lpstr>
      <vt:lpstr>Сердце и стресс</vt:lpstr>
      <vt:lpstr>Сердце и питание</vt:lpstr>
      <vt:lpstr>Слайд 13</vt:lpstr>
      <vt:lpstr>Домашнее задание</vt:lpstr>
      <vt:lpstr>Всем желаем крепкого здоровья, долголетия и здорового сердца!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урок. 9 Класс</dc:title>
  <cp:lastModifiedBy>Admin</cp:lastModifiedBy>
  <cp:revision>13</cp:revision>
  <dcterms:modified xsi:type="dcterms:W3CDTF">2012-11-23T11:37:05Z</dcterms:modified>
</cp:coreProperties>
</file>